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Raleway" pitchFamily="2" charset="0"/>
      <p:regular r:id="rId12"/>
    </p:embeddedFont>
    <p:embeddedFont>
      <p:font typeface="Roboto" panose="02000000000000000000" pitchFamily="2"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33" d="100"/>
          <a:sy n="33" d="100"/>
        </p:scale>
        <p:origin x="4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69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AI and Students: A Double-Edged Sword</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Artificial Intelligence is rapidly transforming the landscape of education, offering both unprecedented opportunities and potential challenges for students. With a staggering 65% of students already leveraging AI tools for learning, it's crucial to critically examine the multifaceted impact of this technology. This presentation delves into the advantages and disadvantages of AI in education, exploring real-life examples and ethical considerations.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790932" y="621387"/>
            <a:ext cx="7153632" cy="706160"/>
          </a:xfrm>
          <a:prstGeom prst="rect">
            <a:avLst/>
          </a:prstGeom>
          <a:noFill/>
          <a:ln/>
        </p:spPr>
        <p:txBody>
          <a:bodyPr wrap="none" lIns="0" tIns="0" rIns="0" bIns="0" rtlCol="0" anchor="t"/>
          <a:lstStyle/>
          <a:p>
            <a:pPr marL="0" indent="0" algn="l">
              <a:lnSpc>
                <a:spcPts val="5550"/>
              </a:lnSpc>
              <a:buNone/>
            </a:pPr>
            <a:r>
              <a:rPr lang="en-US" sz="4400" dirty="0">
                <a:solidFill>
                  <a:srgbClr val="1B1B27"/>
                </a:solidFill>
                <a:latin typeface="Raleway" pitchFamily="34" charset="0"/>
                <a:ea typeface="Raleway" pitchFamily="34" charset="-122"/>
                <a:cs typeface="Raleway" pitchFamily="34" charset="-120"/>
              </a:rPr>
              <a:t>Academic Advantages of AI</a:t>
            </a:r>
            <a:endParaRPr lang="en-US" sz="4400" dirty="0"/>
          </a:p>
        </p:txBody>
      </p:sp>
      <p:sp>
        <p:nvSpPr>
          <p:cNvPr id="4" name="Text 1"/>
          <p:cNvSpPr/>
          <p:nvPr/>
        </p:nvSpPr>
        <p:spPr>
          <a:xfrm>
            <a:off x="790932" y="1666518"/>
            <a:ext cx="7562136" cy="2530316"/>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AI offers several academic advantages, including personalized learning algorithms that cater to individual student needs. Students can benefit from 24/7 instant homework and research assistance, receiving support whenever they need it. Adaptive study tools tailor content, ensuring that students focus on areas where they need the most help. Language translation and accessibility improvements further enhance the learning experience for diverse student populations.</a:t>
            </a:r>
            <a:endParaRPr lang="en-US" sz="1750" dirty="0"/>
          </a:p>
        </p:txBody>
      </p:sp>
      <p:sp>
        <p:nvSpPr>
          <p:cNvPr id="5" name="Shape 2"/>
          <p:cNvSpPr/>
          <p:nvPr/>
        </p:nvSpPr>
        <p:spPr>
          <a:xfrm>
            <a:off x="790932" y="4705231"/>
            <a:ext cx="508397" cy="508397"/>
          </a:xfrm>
          <a:prstGeom prst="roundRect">
            <a:avLst>
              <a:gd name="adj" fmla="val 18670"/>
            </a:avLst>
          </a:prstGeom>
          <a:solidFill>
            <a:srgbClr val="E1E1EA"/>
          </a:solidFill>
          <a:ln w="7620">
            <a:solidFill>
              <a:srgbClr val="C7C7D0"/>
            </a:solidFill>
            <a:prstDash val="solid"/>
          </a:ln>
        </p:spPr>
      </p:sp>
      <p:pic>
        <p:nvPicPr>
          <p:cNvPr id="6" name="Image 1" descr="preencoded.png"/>
          <p:cNvPicPr>
            <a:picLocks noChangeAspect="1"/>
          </p:cNvPicPr>
          <p:nvPr/>
        </p:nvPicPr>
        <p:blipFill>
          <a:blip r:embed="rId4"/>
          <a:stretch>
            <a:fillRect/>
          </a:stretch>
        </p:blipFill>
        <p:spPr>
          <a:xfrm>
            <a:off x="875645" y="4747617"/>
            <a:ext cx="338971" cy="423624"/>
          </a:xfrm>
          <a:prstGeom prst="rect">
            <a:avLst/>
          </a:prstGeom>
        </p:spPr>
      </p:pic>
      <p:sp>
        <p:nvSpPr>
          <p:cNvPr id="7" name="Text 3"/>
          <p:cNvSpPr/>
          <p:nvPr/>
        </p:nvSpPr>
        <p:spPr>
          <a:xfrm>
            <a:off x="1525310" y="4705231"/>
            <a:ext cx="2894290" cy="353139"/>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Personalized Learning</a:t>
            </a:r>
            <a:endParaRPr lang="en-US" sz="2200" dirty="0"/>
          </a:p>
        </p:txBody>
      </p:sp>
      <p:sp>
        <p:nvSpPr>
          <p:cNvPr id="8" name="Text 4"/>
          <p:cNvSpPr/>
          <p:nvPr/>
        </p:nvSpPr>
        <p:spPr>
          <a:xfrm>
            <a:off x="1525310" y="5193863"/>
            <a:ext cx="2933700" cy="1084421"/>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AI tailors' education to fit each student's unique learning style.</a:t>
            </a:r>
            <a:endParaRPr lang="en-US" sz="1750" dirty="0"/>
          </a:p>
        </p:txBody>
      </p:sp>
      <p:sp>
        <p:nvSpPr>
          <p:cNvPr id="9" name="Shape 5"/>
          <p:cNvSpPr/>
          <p:nvPr/>
        </p:nvSpPr>
        <p:spPr>
          <a:xfrm>
            <a:off x="4684990" y="4705231"/>
            <a:ext cx="508397" cy="508397"/>
          </a:xfrm>
          <a:prstGeom prst="roundRect">
            <a:avLst>
              <a:gd name="adj" fmla="val 18670"/>
            </a:avLst>
          </a:prstGeom>
          <a:solidFill>
            <a:srgbClr val="E1E1EA"/>
          </a:solidFill>
          <a:ln w="7620">
            <a:solidFill>
              <a:srgbClr val="C7C7D0"/>
            </a:solidFill>
            <a:prstDash val="solid"/>
          </a:ln>
        </p:spPr>
      </p:sp>
      <p:pic>
        <p:nvPicPr>
          <p:cNvPr id="10" name="Image 2" descr="preencoded.png"/>
          <p:cNvPicPr>
            <a:picLocks noChangeAspect="1"/>
          </p:cNvPicPr>
          <p:nvPr/>
        </p:nvPicPr>
        <p:blipFill>
          <a:blip r:embed="rId5"/>
          <a:stretch>
            <a:fillRect/>
          </a:stretch>
        </p:blipFill>
        <p:spPr>
          <a:xfrm>
            <a:off x="4769703" y="4747617"/>
            <a:ext cx="338971" cy="423624"/>
          </a:xfrm>
          <a:prstGeom prst="rect">
            <a:avLst/>
          </a:prstGeom>
        </p:spPr>
      </p:pic>
      <p:sp>
        <p:nvSpPr>
          <p:cNvPr id="11" name="Text 6"/>
          <p:cNvSpPr/>
          <p:nvPr/>
        </p:nvSpPr>
        <p:spPr>
          <a:xfrm>
            <a:off x="5419368" y="4705231"/>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24/7 Assistance</a:t>
            </a:r>
            <a:endParaRPr lang="en-US" sz="2200" dirty="0"/>
          </a:p>
        </p:txBody>
      </p:sp>
      <p:sp>
        <p:nvSpPr>
          <p:cNvPr id="12" name="Text 7"/>
          <p:cNvSpPr/>
          <p:nvPr/>
        </p:nvSpPr>
        <p:spPr>
          <a:xfrm>
            <a:off x="5419368" y="5193863"/>
            <a:ext cx="2933700" cy="1084421"/>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Instant support for homework and research anytime, anywhere.</a:t>
            </a:r>
            <a:endParaRPr lang="en-US" sz="1750" dirty="0"/>
          </a:p>
        </p:txBody>
      </p:sp>
      <p:sp>
        <p:nvSpPr>
          <p:cNvPr id="13" name="Shape 8"/>
          <p:cNvSpPr/>
          <p:nvPr/>
        </p:nvSpPr>
        <p:spPr>
          <a:xfrm>
            <a:off x="790932" y="6758464"/>
            <a:ext cx="508397" cy="508397"/>
          </a:xfrm>
          <a:prstGeom prst="roundRect">
            <a:avLst>
              <a:gd name="adj" fmla="val 18670"/>
            </a:avLst>
          </a:prstGeom>
          <a:solidFill>
            <a:srgbClr val="E1E1EA"/>
          </a:solidFill>
          <a:ln w="7620">
            <a:solidFill>
              <a:srgbClr val="C7C7D0"/>
            </a:solidFill>
            <a:prstDash val="solid"/>
          </a:ln>
        </p:spPr>
      </p:sp>
      <p:pic>
        <p:nvPicPr>
          <p:cNvPr id="14" name="Image 3" descr="preencoded.png"/>
          <p:cNvPicPr>
            <a:picLocks noChangeAspect="1"/>
          </p:cNvPicPr>
          <p:nvPr/>
        </p:nvPicPr>
        <p:blipFill>
          <a:blip r:embed="rId6"/>
          <a:stretch>
            <a:fillRect/>
          </a:stretch>
        </p:blipFill>
        <p:spPr>
          <a:xfrm>
            <a:off x="875645" y="6800850"/>
            <a:ext cx="338971" cy="423624"/>
          </a:xfrm>
          <a:prstGeom prst="rect">
            <a:avLst/>
          </a:prstGeom>
        </p:spPr>
      </p:pic>
      <p:sp>
        <p:nvSpPr>
          <p:cNvPr id="15" name="Text 9"/>
          <p:cNvSpPr/>
          <p:nvPr/>
        </p:nvSpPr>
        <p:spPr>
          <a:xfrm>
            <a:off x="1525310" y="6758464"/>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Accessibility</a:t>
            </a:r>
            <a:endParaRPr lang="en-US" sz="2200" dirty="0"/>
          </a:p>
        </p:txBody>
      </p:sp>
      <p:sp>
        <p:nvSpPr>
          <p:cNvPr id="16" name="Text 10"/>
          <p:cNvSpPr/>
          <p:nvPr/>
        </p:nvSpPr>
        <p:spPr>
          <a:xfrm>
            <a:off x="1525310" y="7247096"/>
            <a:ext cx="6827758" cy="361474"/>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Language translation and improvements for all learners.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9847"/>
            <a:ext cx="7054334"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AI-Powered Learning Tools</a:t>
            </a:r>
            <a:endParaRPr lang="en-US" sz="4450" dirty="0"/>
          </a:p>
        </p:txBody>
      </p:sp>
      <p:sp>
        <p:nvSpPr>
          <p:cNvPr id="3" name="Text 1"/>
          <p:cNvSpPr/>
          <p:nvPr/>
        </p:nvSpPr>
        <p:spPr>
          <a:xfrm>
            <a:off x="793790" y="2792254"/>
            <a:ext cx="13042821"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AI-powered learning tools are revolutionizing education. Smart tutoring systems provide real-time feedback, helping students grasp complex concepts. Automated essay scoring and writing assistance tools enhance writing skills. Predictive analytics identify student learning gaps, allowing for targeted interventions. Virtual study companions and interactive learning platforms create engaging and immersive learning experiences. </a:t>
            </a:r>
            <a:r>
              <a:rPr lang="en-US" sz="1750" b="1" dirty="0">
                <a:solidFill>
                  <a:srgbClr val="3C3939"/>
                </a:solidFill>
                <a:latin typeface="Roboto" pitchFamily="34" charset="0"/>
                <a:ea typeface="Roboto" pitchFamily="34" charset="-122"/>
                <a:cs typeface="Roboto" pitchFamily="34" charset="-120"/>
              </a:rPr>
              <a:t>For example, Duolingo uses AI to personalize language lessons, adapting to each user's pace and learning style.</a:t>
            </a:r>
            <a:endParaRPr lang="en-US" sz="1750" dirty="0"/>
          </a:p>
        </p:txBody>
      </p:sp>
      <p:sp>
        <p:nvSpPr>
          <p:cNvPr id="4" name="Text 2"/>
          <p:cNvSpPr/>
          <p:nvPr/>
        </p:nvSpPr>
        <p:spPr>
          <a:xfrm>
            <a:off x="793790" y="50887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Smart Tutoring</a:t>
            </a:r>
            <a:endParaRPr lang="en-US" sz="2200" dirty="0"/>
          </a:p>
        </p:txBody>
      </p:sp>
      <p:sp>
        <p:nvSpPr>
          <p:cNvPr id="5" name="Text 3"/>
          <p:cNvSpPr/>
          <p:nvPr/>
        </p:nvSpPr>
        <p:spPr>
          <a:xfrm>
            <a:off x="793790" y="566987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Real-time feedback and personalized guidance.</a:t>
            </a:r>
            <a:endParaRPr lang="en-US" sz="1750" dirty="0"/>
          </a:p>
        </p:txBody>
      </p:sp>
      <p:sp>
        <p:nvSpPr>
          <p:cNvPr id="6" name="Text 4"/>
          <p:cNvSpPr/>
          <p:nvPr/>
        </p:nvSpPr>
        <p:spPr>
          <a:xfrm>
            <a:off x="5332928" y="50887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Essay Assistance</a:t>
            </a:r>
            <a:endParaRPr lang="en-US" sz="2200" dirty="0"/>
          </a:p>
        </p:txBody>
      </p:sp>
      <p:sp>
        <p:nvSpPr>
          <p:cNvPr id="7" name="Text 5"/>
          <p:cNvSpPr/>
          <p:nvPr/>
        </p:nvSpPr>
        <p:spPr>
          <a:xfrm>
            <a:off x="5332928" y="566987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Automated scoring and writing support.</a:t>
            </a:r>
            <a:endParaRPr lang="en-US" sz="1750" dirty="0"/>
          </a:p>
        </p:txBody>
      </p:sp>
      <p:sp>
        <p:nvSpPr>
          <p:cNvPr id="8" name="Text 6"/>
          <p:cNvSpPr/>
          <p:nvPr/>
        </p:nvSpPr>
        <p:spPr>
          <a:xfrm>
            <a:off x="9872067" y="50887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Predictive Analytics</a:t>
            </a:r>
            <a:endParaRPr lang="en-US" sz="2200" dirty="0"/>
          </a:p>
        </p:txBody>
      </p:sp>
      <p:sp>
        <p:nvSpPr>
          <p:cNvPr id="9" name="Text 7"/>
          <p:cNvSpPr/>
          <p:nvPr/>
        </p:nvSpPr>
        <p:spPr>
          <a:xfrm>
            <a:off x="9872067" y="566987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Identifying and addressing learning gaps.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6413"/>
          </a:xfrm>
          <a:prstGeom prst="rect">
            <a:avLst/>
          </a:prstGeom>
        </p:spPr>
      </p:pic>
      <p:sp>
        <p:nvSpPr>
          <p:cNvPr id="3" name="Text 0"/>
          <p:cNvSpPr/>
          <p:nvPr/>
        </p:nvSpPr>
        <p:spPr>
          <a:xfrm>
            <a:off x="766167" y="3339703"/>
            <a:ext cx="9100185" cy="684133"/>
          </a:xfrm>
          <a:prstGeom prst="rect">
            <a:avLst/>
          </a:prstGeom>
          <a:noFill/>
          <a:ln/>
        </p:spPr>
        <p:txBody>
          <a:bodyPr wrap="none" lIns="0" tIns="0" rIns="0" bIns="0" rtlCol="0" anchor="t"/>
          <a:lstStyle/>
          <a:p>
            <a:pPr marL="0" indent="0" algn="l">
              <a:lnSpc>
                <a:spcPts val="5350"/>
              </a:lnSpc>
              <a:buNone/>
            </a:pPr>
            <a:r>
              <a:rPr lang="en-US" sz="4300" dirty="0">
                <a:solidFill>
                  <a:srgbClr val="1B1B27"/>
                </a:solidFill>
                <a:latin typeface="Raleway" pitchFamily="34" charset="0"/>
                <a:ea typeface="Raleway" pitchFamily="34" charset="-122"/>
                <a:cs typeface="Raleway" pitchFamily="34" charset="-120"/>
              </a:rPr>
              <a:t>Research and Information Gathering</a:t>
            </a:r>
            <a:endParaRPr lang="en-US" sz="4300" dirty="0"/>
          </a:p>
        </p:txBody>
      </p:sp>
      <p:sp>
        <p:nvSpPr>
          <p:cNvPr id="4" name="Text 1"/>
          <p:cNvSpPr/>
          <p:nvPr/>
        </p:nvSpPr>
        <p:spPr>
          <a:xfrm>
            <a:off x="766167" y="4352211"/>
            <a:ext cx="13098066" cy="1401128"/>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AI facilitates rapid information synthesis from multiple sources, enabling students to gather and process information more efficiently. Advanced research suggestion algorithms help students discover relevant sources and insights. AI's ability to process complex data sets quickly enhances research efficiency for academic projects, allowing students to focus on analysis and interpretation rather than manual data collection.</a:t>
            </a:r>
            <a:endParaRPr lang="en-US" sz="1700" dirty="0"/>
          </a:p>
        </p:txBody>
      </p:sp>
      <p:sp>
        <p:nvSpPr>
          <p:cNvPr id="5" name="Shape 2"/>
          <p:cNvSpPr/>
          <p:nvPr/>
        </p:nvSpPr>
        <p:spPr>
          <a:xfrm>
            <a:off x="766167" y="5999559"/>
            <a:ext cx="4220170" cy="1626751"/>
          </a:xfrm>
          <a:prstGeom prst="roundRect">
            <a:avLst>
              <a:gd name="adj" fmla="val 5652"/>
            </a:avLst>
          </a:prstGeom>
          <a:solidFill>
            <a:srgbClr val="E1E1EA"/>
          </a:solidFill>
          <a:ln w="7620">
            <a:solidFill>
              <a:srgbClr val="C7C7D0"/>
            </a:solidFill>
            <a:prstDash val="solid"/>
          </a:ln>
        </p:spPr>
      </p:sp>
      <p:sp>
        <p:nvSpPr>
          <p:cNvPr id="6" name="Text 3"/>
          <p:cNvSpPr/>
          <p:nvPr/>
        </p:nvSpPr>
        <p:spPr>
          <a:xfrm>
            <a:off x="992624" y="6226016"/>
            <a:ext cx="2736413" cy="341948"/>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Rapid Synthesis</a:t>
            </a:r>
            <a:endParaRPr lang="en-US" sz="2150" dirty="0"/>
          </a:p>
        </p:txBody>
      </p:sp>
      <p:sp>
        <p:nvSpPr>
          <p:cNvPr id="7" name="Text 4"/>
          <p:cNvSpPr/>
          <p:nvPr/>
        </p:nvSpPr>
        <p:spPr>
          <a:xfrm>
            <a:off x="992624" y="6699290"/>
            <a:ext cx="3767257" cy="700564"/>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Quickly gather info from many sources.</a:t>
            </a:r>
            <a:endParaRPr lang="en-US" sz="1700" dirty="0"/>
          </a:p>
        </p:txBody>
      </p:sp>
      <p:sp>
        <p:nvSpPr>
          <p:cNvPr id="8" name="Shape 5"/>
          <p:cNvSpPr/>
          <p:nvPr/>
        </p:nvSpPr>
        <p:spPr>
          <a:xfrm>
            <a:off x="5205174" y="5999559"/>
            <a:ext cx="4220170" cy="1626751"/>
          </a:xfrm>
          <a:prstGeom prst="roundRect">
            <a:avLst>
              <a:gd name="adj" fmla="val 5652"/>
            </a:avLst>
          </a:prstGeom>
          <a:solidFill>
            <a:srgbClr val="E1E1EA"/>
          </a:solidFill>
          <a:ln w="7620">
            <a:solidFill>
              <a:srgbClr val="C7C7D0"/>
            </a:solidFill>
            <a:prstDash val="solid"/>
          </a:ln>
        </p:spPr>
      </p:sp>
      <p:sp>
        <p:nvSpPr>
          <p:cNvPr id="9" name="Text 6"/>
          <p:cNvSpPr/>
          <p:nvPr/>
        </p:nvSpPr>
        <p:spPr>
          <a:xfrm>
            <a:off x="5431631" y="6226016"/>
            <a:ext cx="2916674" cy="341948"/>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Advanced Suggestions</a:t>
            </a:r>
            <a:endParaRPr lang="en-US" sz="2150" dirty="0"/>
          </a:p>
        </p:txBody>
      </p:sp>
      <p:sp>
        <p:nvSpPr>
          <p:cNvPr id="10" name="Text 7"/>
          <p:cNvSpPr/>
          <p:nvPr/>
        </p:nvSpPr>
        <p:spPr>
          <a:xfrm>
            <a:off x="5431631" y="6699290"/>
            <a:ext cx="3767257" cy="700564"/>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AI recommends useful research directions.</a:t>
            </a:r>
            <a:endParaRPr lang="en-US" sz="1700" dirty="0"/>
          </a:p>
        </p:txBody>
      </p:sp>
      <p:sp>
        <p:nvSpPr>
          <p:cNvPr id="11" name="Shape 8"/>
          <p:cNvSpPr/>
          <p:nvPr/>
        </p:nvSpPr>
        <p:spPr>
          <a:xfrm>
            <a:off x="9644182" y="5999559"/>
            <a:ext cx="4220170" cy="1626751"/>
          </a:xfrm>
          <a:prstGeom prst="roundRect">
            <a:avLst>
              <a:gd name="adj" fmla="val 5652"/>
            </a:avLst>
          </a:prstGeom>
          <a:solidFill>
            <a:srgbClr val="E1E1EA"/>
          </a:solidFill>
          <a:ln w="7620">
            <a:solidFill>
              <a:srgbClr val="C7C7D0"/>
            </a:solidFill>
            <a:prstDash val="solid"/>
          </a:ln>
        </p:spPr>
      </p:sp>
      <p:sp>
        <p:nvSpPr>
          <p:cNvPr id="12" name="Text 9"/>
          <p:cNvSpPr/>
          <p:nvPr/>
        </p:nvSpPr>
        <p:spPr>
          <a:xfrm>
            <a:off x="9870638" y="6226016"/>
            <a:ext cx="2736413" cy="341948"/>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Efficient Processing</a:t>
            </a:r>
            <a:endParaRPr lang="en-US" sz="2150" dirty="0"/>
          </a:p>
        </p:txBody>
      </p:sp>
      <p:sp>
        <p:nvSpPr>
          <p:cNvPr id="13" name="Text 10"/>
          <p:cNvSpPr/>
          <p:nvPr/>
        </p:nvSpPr>
        <p:spPr>
          <a:xfrm>
            <a:off x="9870638" y="6699290"/>
            <a:ext cx="3767257" cy="350282"/>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Handle complex data with ease.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3732"/>
          </a:xfrm>
          <a:prstGeom prst="rect">
            <a:avLst/>
          </a:prstGeom>
        </p:spPr>
      </p:pic>
      <p:sp>
        <p:nvSpPr>
          <p:cNvPr id="3" name="Text 0"/>
          <p:cNvSpPr/>
          <p:nvPr/>
        </p:nvSpPr>
        <p:spPr>
          <a:xfrm>
            <a:off x="625435" y="2725579"/>
            <a:ext cx="5145405" cy="558403"/>
          </a:xfrm>
          <a:prstGeom prst="rect">
            <a:avLst/>
          </a:prstGeom>
          <a:noFill/>
          <a:ln/>
        </p:spPr>
        <p:txBody>
          <a:bodyPr wrap="none" lIns="0" tIns="0" rIns="0" bIns="0" rtlCol="0" anchor="t"/>
          <a:lstStyle/>
          <a:p>
            <a:pPr marL="0" indent="0" algn="l">
              <a:lnSpc>
                <a:spcPts val="4350"/>
              </a:lnSpc>
              <a:buNone/>
            </a:pPr>
            <a:r>
              <a:rPr lang="en-US" sz="3500" dirty="0">
                <a:solidFill>
                  <a:srgbClr val="1B1B27"/>
                </a:solidFill>
                <a:latin typeface="Raleway" pitchFamily="34" charset="0"/>
                <a:ea typeface="Raleway" pitchFamily="34" charset="-122"/>
                <a:cs typeface="Raleway" pitchFamily="34" charset="-120"/>
              </a:rPr>
              <a:t>Potential Academic Risks</a:t>
            </a:r>
            <a:endParaRPr lang="en-US" sz="3500" dirty="0"/>
          </a:p>
        </p:txBody>
      </p:sp>
      <p:sp>
        <p:nvSpPr>
          <p:cNvPr id="4" name="Text 1"/>
          <p:cNvSpPr/>
          <p:nvPr/>
        </p:nvSpPr>
        <p:spPr>
          <a:xfrm>
            <a:off x="625435" y="3551992"/>
            <a:ext cx="13379529" cy="857607"/>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Despite the benefits, AI poses potential academic risks. Increased plagiarism and academic dishonesty are significant concerns, as students may over-rely on AI-generated content. Over-reliance on AI could also lead to a reduction in critical thinking skills and concerns about original thought and creativity. It's crucial to address these risks to ensure that AI enhances rather than hinders genuine learning.</a:t>
            </a:r>
            <a:endParaRPr lang="en-US" sz="1400" dirty="0"/>
          </a:p>
        </p:txBody>
      </p:sp>
      <p:sp>
        <p:nvSpPr>
          <p:cNvPr id="5" name="Shape 2"/>
          <p:cNvSpPr/>
          <p:nvPr/>
        </p:nvSpPr>
        <p:spPr>
          <a:xfrm>
            <a:off x="7303770" y="4610576"/>
            <a:ext cx="22860" cy="3127057"/>
          </a:xfrm>
          <a:prstGeom prst="roundRect">
            <a:avLst>
              <a:gd name="adj" fmla="val 328327"/>
            </a:avLst>
          </a:prstGeom>
          <a:solidFill>
            <a:srgbClr val="C7C7D0"/>
          </a:solidFill>
          <a:ln/>
        </p:spPr>
      </p:sp>
      <p:sp>
        <p:nvSpPr>
          <p:cNvPr id="6" name="Shape 3"/>
          <p:cNvSpPr/>
          <p:nvPr/>
        </p:nvSpPr>
        <p:spPr>
          <a:xfrm>
            <a:off x="6601004" y="5001101"/>
            <a:ext cx="536019" cy="22860"/>
          </a:xfrm>
          <a:prstGeom prst="roundRect">
            <a:avLst>
              <a:gd name="adj" fmla="val 328327"/>
            </a:avLst>
          </a:prstGeom>
          <a:solidFill>
            <a:srgbClr val="C7C7D0"/>
          </a:solidFill>
          <a:ln/>
        </p:spPr>
      </p:sp>
      <p:sp>
        <p:nvSpPr>
          <p:cNvPr id="7" name="Shape 4"/>
          <p:cNvSpPr/>
          <p:nvPr/>
        </p:nvSpPr>
        <p:spPr>
          <a:xfrm>
            <a:off x="7114163" y="4811554"/>
            <a:ext cx="402074" cy="402074"/>
          </a:xfrm>
          <a:prstGeom prst="roundRect">
            <a:avLst>
              <a:gd name="adj" fmla="val 18667"/>
            </a:avLst>
          </a:prstGeom>
          <a:solidFill>
            <a:srgbClr val="E1E1EA"/>
          </a:solidFill>
          <a:ln w="7620">
            <a:solidFill>
              <a:srgbClr val="C7C7D0"/>
            </a:solidFill>
            <a:prstDash val="solid"/>
          </a:ln>
        </p:spPr>
      </p:sp>
      <p:pic>
        <p:nvPicPr>
          <p:cNvPr id="8" name="Image 1" descr="preencoded.png"/>
          <p:cNvPicPr>
            <a:picLocks noChangeAspect="1"/>
          </p:cNvPicPr>
          <p:nvPr/>
        </p:nvPicPr>
        <p:blipFill>
          <a:blip r:embed="rId4"/>
          <a:stretch>
            <a:fillRect/>
          </a:stretch>
        </p:blipFill>
        <p:spPr>
          <a:xfrm>
            <a:off x="7181136" y="4845010"/>
            <a:ext cx="268010" cy="335042"/>
          </a:xfrm>
          <a:prstGeom prst="rect">
            <a:avLst/>
          </a:prstGeom>
        </p:spPr>
      </p:pic>
      <p:sp>
        <p:nvSpPr>
          <p:cNvPr id="9" name="Text 5"/>
          <p:cNvSpPr/>
          <p:nvPr/>
        </p:nvSpPr>
        <p:spPr>
          <a:xfrm>
            <a:off x="4188023" y="4789170"/>
            <a:ext cx="2233732" cy="279202"/>
          </a:xfrm>
          <a:prstGeom prst="rect">
            <a:avLst/>
          </a:prstGeom>
          <a:noFill/>
          <a:ln/>
        </p:spPr>
        <p:txBody>
          <a:bodyPr wrap="none" lIns="0" tIns="0" rIns="0" bIns="0" rtlCol="0" anchor="t"/>
          <a:lstStyle/>
          <a:p>
            <a:pPr marL="0" indent="0" algn="r">
              <a:lnSpc>
                <a:spcPts val="2150"/>
              </a:lnSpc>
              <a:buNone/>
            </a:pPr>
            <a:r>
              <a:rPr lang="en-US" sz="1750" dirty="0">
                <a:solidFill>
                  <a:srgbClr val="3C3939"/>
                </a:solidFill>
                <a:latin typeface="Raleway" pitchFamily="34" charset="0"/>
                <a:ea typeface="Raleway" pitchFamily="34" charset="-122"/>
                <a:cs typeface="Raleway" pitchFamily="34" charset="-120"/>
              </a:rPr>
              <a:t>Plagiarism</a:t>
            </a:r>
            <a:endParaRPr lang="en-US" sz="1750" dirty="0"/>
          </a:p>
        </p:txBody>
      </p:sp>
      <p:sp>
        <p:nvSpPr>
          <p:cNvPr id="10" name="Text 6"/>
          <p:cNvSpPr/>
          <p:nvPr/>
        </p:nvSpPr>
        <p:spPr>
          <a:xfrm>
            <a:off x="625435" y="5175528"/>
            <a:ext cx="5796320" cy="285869"/>
          </a:xfrm>
          <a:prstGeom prst="rect">
            <a:avLst/>
          </a:prstGeom>
          <a:noFill/>
          <a:ln/>
        </p:spPr>
        <p:txBody>
          <a:bodyPr wrap="none" lIns="0" tIns="0" rIns="0" bIns="0" rtlCol="0" anchor="t"/>
          <a:lstStyle/>
          <a:p>
            <a:pPr marL="0" indent="0" algn="r">
              <a:lnSpc>
                <a:spcPts val="2250"/>
              </a:lnSpc>
              <a:buNone/>
            </a:pPr>
            <a:r>
              <a:rPr lang="en-US" sz="1400" dirty="0">
                <a:solidFill>
                  <a:srgbClr val="3C3939"/>
                </a:solidFill>
                <a:latin typeface="Roboto" pitchFamily="34" charset="0"/>
                <a:ea typeface="Roboto" pitchFamily="34" charset="-122"/>
                <a:cs typeface="Roboto" pitchFamily="34" charset="-120"/>
              </a:rPr>
              <a:t>Increased risk of academic dishonesty.</a:t>
            </a:r>
            <a:endParaRPr lang="en-US" sz="1400" dirty="0"/>
          </a:p>
        </p:txBody>
      </p:sp>
      <p:sp>
        <p:nvSpPr>
          <p:cNvPr id="11" name="Shape 7"/>
          <p:cNvSpPr/>
          <p:nvPr/>
        </p:nvSpPr>
        <p:spPr>
          <a:xfrm>
            <a:off x="7493377" y="5894427"/>
            <a:ext cx="536019" cy="22860"/>
          </a:xfrm>
          <a:prstGeom prst="roundRect">
            <a:avLst>
              <a:gd name="adj" fmla="val 328327"/>
            </a:avLst>
          </a:prstGeom>
          <a:solidFill>
            <a:srgbClr val="C7C7D0"/>
          </a:solidFill>
          <a:ln/>
        </p:spPr>
      </p:sp>
      <p:sp>
        <p:nvSpPr>
          <p:cNvPr id="12" name="Shape 8"/>
          <p:cNvSpPr/>
          <p:nvPr/>
        </p:nvSpPr>
        <p:spPr>
          <a:xfrm>
            <a:off x="7114163" y="5704880"/>
            <a:ext cx="402074" cy="402074"/>
          </a:xfrm>
          <a:prstGeom prst="roundRect">
            <a:avLst>
              <a:gd name="adj" fmla="val 18667"/>
            </a:avLst>
          </a:prstGeom>
          <a:solidFill>
            <a:srgbClr val="E1E1EA"/>
          </a:solidFill>
          <a:ln w="7620">
            <a:solidFill>
              <a:srgbClr val="C7C7D0"/>
            </a:solidFill>
            <a:prstDash val="solid"/>
          </a:ln>
        </p:spPr>
      </p:sp>
      <p:pic>
        <p:nvPicPr>
          <p:cNvPr id="13" name="Image 2" descr="preencoded.png"/>
          <p:cNvPicPr>
            <a:picLocks noChangeAspect="1"/>
          </p:cNvPicPr>
          <p:nvPr/>
        </p:nvPicPr>
        <p:blipFill>
          <a:blip r:embed="rId5"/>
          <a:stretch>
            <a:fillRect/>
          </a:stretch>
        </p:blipFill>
        <p:spPr>
          <a:xfrm>
            <a:off x="7181136" y="5738336"/>
            <a:ext cx="268010" cy="335042"/>
          </a:xfrm>
          <a:prstGeom prst="rect">
            <a:avLst/>
          </a:prstGeom>
        </p:spPr>
      </p:pic>
      <p:sp>
        <p:nvSpPr>
          <p:cNvPr id="14" name="Text 9"/>
          <p:cNvSpPr/>
          <p:nvPr/>
        </p:nvSpPr>
        <p:spPr>
          <a:xfrm>
            <a:off x="8208645" y="5682496"/>
            <a:ext cx="2233732" cy="279202"/>
          </a:xfrm>
          <a:prstGeom prst="rect">
            <a:avLst/>
          </a:prstGeom>
          <a:noFill/>
          <a:ln/>
        </p:spPr>
        <p:txBody>
          <a:bodyPr wrap="none" lIns="0" tIns="0" rIns="0" bIns="0" rtlCol="0" anchor="t"/>
          <a:lstStyle/>
          <a:p>
            <a:pPr marL="0" indent="0" algn="l">
              <a:lnSpc>
                <a:spcPts val="2150"/>
              </a:lnSpc>
              <a:buNone/>
            </a:pPr>
            <a:r>
              <a:rPr lang="en-US" sz="1750" dirty="0">
                <a:solidFill>
                  <a:srgbClr val="3C3939"/>
                </a:solidFill>
                <a:latin typeface="Raleway" pitchFamily="34" charset="0"/>
                <a:ea typeface="Raleway" pitchFamily="34" charset="-122"/>
                <a:cs typeface="Raleway" pitchFamily="34" charset="-120"/>
              </a:rPr>
              <a:t>Critical Thinking</a:t>
            </a:r>
            <a:endParaRPr lang="en-US" sz="1750" dirty="0"/>
          </a:p>
        </p:txBody>
      </p:sp>
      <p:sp>
        <p:nvSpPr>
          <p:cNvPr id="15" name="Text 10"/>
          <p:cNvSpPr/>
          <p:nvPr/>
        </p:nvSpPr>
        <p:spPr>
          <a:xfrm>
            <a:off x="8208645" y="6068854"/>
            <a:ext cx="5796320" cy="285869"/>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Potential reduction in analytical skills.</a:t>
            </a:r>
            <a:endParaRPr lang="en-US" sz="1400" dirty="0"/>
          </a:p>
        </p:txBody>
      </p:sp>
      <p:sp>
        <p:nvSpPr>
          <p:cNvPr id="16" name="Shape 11"/>
          <p:cNvSpPr/>
          <p:nvPr/>
        </p:nvSpPr>
        <p:spPr>
          <a:xfrm>
            <a:off x="6601004" y="6698456"/>
            <a:ext cx="536019" cy="22860"/>
          </a:xfrm>
          <a:prstGeom prst="roundRect">
            <a:avLst>
              <a:gd name="adj" fmla="val 328327"/>
            </a:avLst>
          </a:prstGeom>
          <a:solidFill>
            <a:srgbClr val="C7C7D0"/>
          </a:solidFill>
          <a:ln/>
        </p:spPr>
      </p:sp>
      <p:sp>
        <p:nvSpPr>
          <p:cNvPr id="17" name="Shape 12"/>
          <p:cNvSpPr/>
          <p:nvPr/>
        </p:nvSpPr>
        <p:spPr>
          <a:xfrm>
            <a:off x="7114163" y="6508909"/>
            <a:ext cx="402074" cy="402074"/>
          </a:xfrm>
          <a:prstGeom prst="roundRect">
            <a:avLst>
              <a:gd name="adj" fmla="val 18667"/>
            </a:avLst>
          </a:prstGeom>
          <a:solidFill>
            <a:srgbClr val="E1E1EA"/>
          </a:solidFill>
          <a:ln w="7620">
            <a:solidFill>
              <a:srgbClr val="C7C7D0"/>
            </a:solidFill>
            <a:prstDash val="solid"/>
          </a:ln>
        </p:spPr>
      </p:sp>
      <p:pic>
        <p:nvPicPr>
          <p:cNvPr id="18" name="Image 3" descr="preencoded.png"/>
          <p:cNvPicPr>
            <a:picLocks noChangeAspect="1"/>
          </p:cNvPicPr>
          <p:nvPr/>
        </p:nvPicPr>
        <p:blipFill>
          <a:blip r:embed="rId6"/>
          <a:stretch>
            <a:fillRect/>
          </a:stretch>
        </p:blipFill>
        <p:spPr>
          <a:xfrm>
            <a:off x="7181136" y="6542365"/>
            <a:ext cx="268010" cy="335042"/>
          </a:xfrm>
          <a:prstGeom prst="rect">
            <a:avLst/>
          </a:prstGeom>
        </p:spPr>
      </p:pic>
      <p:sp>
        <p:nvSpPr>
          <p:cNvPr id="19" name="Text 13"/>
          <p:cNvSpPr/>
          <p:nvPr/>
        </p:nvSpPr>
        <p:spPr>
          <a:xfrm>
            <a:off x="4188023" y="6486525"/>
            <a:ext cx="2233732" cy="279202"/>
          </a:xfrm>
          <a:prstGeom prst="rect">
            <a:avLst/>
          </a:prstGeom>
          <a:noFill/>
          <a:ln/>
        </p:spPr>
        <p:txBody>
          <a:bodyPr wrap="none" lIns="0" tIns="0" rIns="0" bIns="0" rtlCol="0" anchor="t"/>
          <a:lstStyle/>
          <a:p>
            <a:pPr marL="0" indent="0" algn="r">
              <a:lnSpc>
                <a:spcPts val="2150"/>
              </a:lnSpc>
              <a:buNone/>
            </a:pPr>
            <a:r>
              <a:rPr lang="en-US" sz="1750" dirty="0">
                <a:solidFill>
                  <a:srgbClr val="3C3939"/>
                </a:solidFill>
                <a:latin typeface="Raleway" pitchFamily="34" charset="0"/>
                <a:ea typeface="Raleway" pitchFamily="34" charset="-122"/>
                <a:cs typeface="Raleway" pitchFamily="34" charset="-120"/>
              </a:rPr>
              <a:t>Originality</a:t>
            </a:r>
            <a:endParaRPr lang="en-US" sz="1750" dirty="0"/>
          </a:p>
        </p:txBody>
      </p:sp>
      <p:sp>
        <p:nvSpPr>
          <p:cNvPr id="20" name="Text 14"/>
          <p:cNvSpPr/>
          <p:nvPr/>
        </p:nvSpPr>
        <p:spPr>
          <a:xfrm>
            <a:off x="625435" y="6872883"/>
            <a:ext cx="5796320" cy="285869"/>
          </a:xfrm>
          <a:prstGeom prst="rect">
            <a:avLst/>
          </a:prstGeom>
          <a:noFill/>
          <a:ln/>
        </p:spPr>
        <p:txBody>
          <a:bodyPr wrap="none" lIns="0" tIns="0" rIns="0" bIns="0" rtlCol="0" anchor="t"/>
          <a:lstStyle/>
          <a:p>
            <a:pPr marL="0" indent="0" algn="r">
              <a:lnSpc>
                <a:spcPts val="2250"/>
              </a:lnSpc>
              <a:buNone/>
            </a:pPr>
            <a:r>
              <a:rPr lang="en-US" sz="1400" dirty="0">
                <a:solidFill>
                  <a:srgbClr val="3C3939"/>
                </a:solidFill>
                <a:latin typeface="Roboto" pitchFamily="34" charset="0"/>
                <a:ea typeface="Roboto" pitchFamily="34" charset="-122"/>
                <a:cs typeface="Roboto" pitchFamily="34" charset="-120"/>
              </a:rPr>
              <a:t>Concerns about creativity and innovation.</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200061" y="560665"/>
            <a:ext cx="7716679" cy="1274445"/>
          </a:xfrm>
          <a:prstGeom prst="rect">
            <a:avLst/>
          </a:prstGeom>
          <a:noFill/>
          <a:ln/>
        </p:spPr>
        <p:txBody>
          <a:bodyPr wrap="square" lIns="0" tIns="0" rIns="0" bIns="0" rtlCol="0" anchor="t"/>
          <a:lstStyle/>
          <a:p>
            <a:pPr marL="0" indent="0" algn="l">
              <a:lnSpc>
                <a:spcPts val="5000"/>
              </a:lnSpc>
              <a:buNone/>
            </a:pPr>
            <a:r>
              <a:rPr lang="en-US" sz="4000" dirty="0">
                <a:solidFill>
                  <a:srgbClr val="1B1B27"/>
                </a:solidFill>
                <a:latin typeface="Raleway" pitchFamily="34" charset="0"/>
                <a:ea typeface="Raleway" pitchFamily="34" charset="-122"/>
                <a:cs typeface="Raleway" pitchFamily="34" charset="-120"/>
              </a:rPr>
              <a:t>Ethical Considerations in Education</a:t>
            </a:r>
            <a:endParaRPr lang="en-US" sz="4000" dirty="0"/>
          </a:p>
        </p:txBody>
      </p:sp>
      <p:sp>
        <p:nvSpPr>
          <p:cNvPr id="4" name="Text 1"/>
          <p:cNvSpPr/>
          <p:nvPr/>
        </p:nvSpPr>
        <p:spPr>
          <a:xfrm>
            <a:off x="6200061" y="2140863"/>
            <a:ext cx="7716679" cy="1631156"/>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Ethical considerations are paramount in the age of AI in education. Addressing academic integrity challenges requires transparent AI usage policies. It's essential to balance technological assistance with genuine learning, fostering a deep understanding of concepts rather than mere reliance on AI. Developing AI literacy among students empowers them to use these tools responsibly and ethically.</a:t>
            </a:r>
            <a:endParaRPr lang="en-US" sz="1600" dirty="0"/>
          </a:p>
        </p:txBody>
      </p:sp>
      <p:pic>
        <p:nvPicPr>
          <p:cNvPr id="5" name="Image 1" descr="preencoded.png"/>
          <p:cNvPicPr>
            <a:picLocks noChangeAspect="1"/>
          </p:cNvPicPr>
          <p:nvPr/>
        </p:nvPicPr>
        <p:blipFill>
          <a:blip r:embed="rId4"/>
          <a:stretch>
            <a:fillRect/>
          </a:stretch>
        </p:blipFill>
        <p:spPr>
          <a:xfrm>
            <a:off x="6200061" y="4001333"/>
            <a:ext cx="1019532" cy="1223367"/>
          </a:xfrm>
          <a:prstGeom prst="rect">
            <a:avLst/>
          </a:prstGeom>
        </p:spPr>
      </p:pic>
      <p:sp>
        <p:nvSpPr>
          <p:cNvPr id="6" name="Text 2"/>
          <p:cNvSpPr/>
          <p:nvPr/>
        </p:nvSpPr>
        <p:spPr>
          <a:xfrm>
            <a:off x="7525345" y="4205168"/>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Academic Integrity</a:t>
            </a:r>
            <a:endParaRPr lang="en-US" sz="2000" dirty="0"/>
          </a:p>
        </p:txBody>
      </p:sp>
      <p:sp>
        <p:nvSpPr>
          <p:cNvPr id="7" name="Text 3"/>
          <p:cNvSpPr/>
          <p:nvPr/>
        </p:nvSpPr>
        <p:spPr>
          <a:xfrm>
            <a:off x="7525345" y="4646057"/>
            <a:ext cx="6391394" cy="32623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Address challenges with clear policies.</a:t>
            </a:r>
            <a:endParaRPr lang="en-US" sz="1600" dirty="0"/>
          </a:p>
        </p:txBody>
      </p:sp>
      <p:pic>
        <p:nvPicPr>
          <p:cNvPr id="8" name="Image 2" descr="preencoded.png"/>
          <p:cNvPicPr>
            <a:picLocks noChangeAspect="1"/>
          </p:cNvPicPr>
          <p:nvPr/>
        </p:nvPicPr>
        <p:blipFill>
          <a:blip r:embed="rId5"/>
          <a:stretch>
            <a:fillRect/>
          </a:stretch>
        </p:blipFill>
        <p:spPr>
          <a:xfrm>
            <a:off x="6200061" y="5224701"/>
            <a:ext cx="1019532" cy="1223367"/>
          </a:xfrm>
          <a:prstGeom prst="rect">
            <a:avLst/>
          </a:prstGeom>
        </p:spPr>
      </p:pic>
      <p:sp>
        <p:nvSpPr>
          <p:cNvPr id="9" name="Text 4"/>
          <p:cNvSpPr/>
          <p:nvPr/>
        </p:nvSpPr>
        <p:spPr>
          <a:xfrm>
            <a:off x="7525345" y="5428536"/>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Genuine Learning</a:t>
            </a:r>
            <a:endParaRPr lang="en-US" sz="2000" dirty="0"/>
          </a:p>
        </p:txBody>
      </p:sp>
      <p:sp>
        <p:nvSpPr>
          <p:cNvPr id="10" name="Text 5"/>
          <p:cNvSpPr/>
          <p:nvPr/>
        </p:nvSpPr>
        <p:spPr>
          <a:xfrm>
            <a:off x="7525345" y="5869424"/>
            <a:ext cx="6391394" cy="32623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Balance AI with deep understanding.</a:t>
            </a:r>
            <a:endParaRPr lang="en-US" sz="1600" dirty="0"/>
          </a:p>
        </p:txBody>
      </p:sp>
      <p:pic>
        <p:nvPicPr>
          <p:cNvPr id="11" name="Image 3" descr="preencoded.png"/>
          <p:cNvPicPr>
            <a:picLocks noChangeAspect="1"/>
          </p:cNvPicPr>
          <p:nvPr/>
        </p:nvPicPr>
        <p:blipFill>
          <a:blip r:embed="rId6"/>
          <a:stretch>
            <a:fillRect/>
          </a:stretch>
        </p:blipFill>
        <p:spPr>
          <a:xfrm>
            <a:off x="6200061" y="6448068"/>
            <a:ext cx="1019532" cy="1223367"/>
          </a:xfrm>
          <a:prstGeom prst="rect">
            <a:avLst/>
          </a:prstGeom>
        </p:spPr>
      </p:pic>
      <p:sp>
        <p:nvSpPr>
          <p:cNvPr id="12" name="Text 6"/>
          <p:cNvSpPr/>
          <p:nvPr/>
        </p:nvSpPr>
        <p:spPr>
          <a:xfrm>
            <a:off x="7525345" y="665190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AI Literacy</a:t>
            </a:r>
            <a:endParaRPr lang="en-US" sz="2000" dirty="0"/>
          </a:p>
        </p:txBody>
      </p:sp>
      <p:sp>
        <p:nvSpPr>
          <p:cNvPr id="13" name="Text 7"/>
          <p:cNvSpPr/>
          <p:nvPr/>
        </p:nvSpPr>
        <p:spPr>
          <a:xfrm>
            <a:off x="7525345" y="7092791"/>
            <a:ext cx="6391394" cy="32623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Empower responsible and ethical usage.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11605"/>
            <a:ext cx="961536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Preparing for an AI-Integrated Future</a:t>
            </a:r>
            <a:endParaRPr lang="en-US" sz="4450" dirty="0"/>
          </a:p>
        </p:txBody>
      </p:sp>
      <p:sp>
        <p:nvSpPr>
          <p:cNvPr id="3" name="Text 1"/>
          <p:cNvSpPr/>
          <p:nvPr/>
        </p:nvSpPr>
        <p:spPr>
          <a:xfrm>
            <a:off x="793790" y="257401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Preparing for an AI-integrated future requires developing AI-compatible skills, such as data analysis, machine learning, and AI ethics. Understanding AI limitations is crucial for making informed decisions and avoiding over-reliance. Learning to collaborate effectively with AI tools enhances productivity and innovation. Cultivating human-specific cognitive abilities, such as critical thinking, creativity, and emotional intelligence, ensures that students remain competitive in the workforce.</a:t>
            </a:r>
            <a:endParaRPr lang="en-US" sz="1750" dirty="0"/>
          </a:p>
        </p:txBody>
      </p:sp>
      <p:pic>
        <p:nvPicPr>
          <p:cNvPr id="4" name="Image 0" descr="preencoded.png"/>
          <p:cNvPicPr>
            <a:picLocks noChangeAspect="1"/>
          </p:cNvPicPr>
          <p:nvPr/>
        </p:nvPicPr>
        <p:blipFill>
          <a:blip r:embed="rId3"/>
          <a:stretch>
            <a:fillRect/>
          </a:stretch>
        </p:blipFill>
        <p:spPr>
          <a:xfrm>
            <a:off x="2978348" y="4280773"/>
            <a:ext cx="2152055" cy="807958"/>
          </a:xfrm>
          <a:prstGeom prst="rect">
            <a:avLst/>
          </a:prstGeom>
        </p:spPr>
      </p:pic>
      <p:sp>
        <p:nvSpPr>
          <p:cNvPr id="5" name="Text 2"/>
          <p:cNvSpPr/>
          <p:nvPr/>
        </p:nvSpPr>
        <p:spPr>
          <a:xfrm>
            <a:off x="3894892" y="457259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1</a:t>
            </a:r>
            <a:endParaRPr lang="en-US" sz="2500" dirty="0"/>
          </a:p>
        </p:txBody>
      </p:sp>
      <p:sp>
        <p:nvSpPr>
          <p:cNvPr id="6" name="Text 3"/>
          <p:cNvSpPr/>
          <p:nvPr/>
        </p:nvSpPr>
        <p:spPr>
          <a:xfrm>
            <a:off x="5357217" y="4507587"/>
            <a:ext cx="1009174"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AI Skills</a:t>
            </a:r>
            <a:endParaRPr lang="en-US" sz="2200" dirty="0"/>
          </a:p>
        </p:txBody>
      </p:sp>
      <p:sp>
        <p:nvSpPr>
          <p:cNvPr id="7" name="Shape 4"/>
          <p:cNvSpPr/>
          <p:nvPr/>
        </p:nvSpPr>
        <p:spPr>
          <a:xfrm>
            <a:off x="5187077" y="5101828"/>
            <a:ext cx="8592860" cy="15240"/>
          </a:xfrm>
          <a:prstGeom prst="roundRect">
            <a:avLst>
              <a:gd name="adj" fmla="val 625116"/>
            </a:avLst>
          </a:prstGeom>
          <a:solidFill>
            <a:srgbClr val="C7C7D0"/>
          </a:solidFill>
          <a:ln/>
        </p:spPr>
      </p:sp>
      <p:pic>
        <p:nvPicPr>
          <p:cNvPr id="8" name="Image 1" descr="preencoded.png"/>
          <p:cNvPicPr>
            <a:picLocks noChangeAspect="1"/>
          </p:cNvPicPr>
          <p:nvPr/>
        </p:nvPicPr>
        <p:blipFill>
          <a:blip r:embed="rId4"/>
          <a:stretch>
            <a:fillRect/>
          </a:stretch>
        </p:blipFill>
        <p:spPr>
          <a:xfrm>
            <a:off x="1902381" y="5145405"/>
            <a:ext cx="4304109" cy="807958"/>
          </a:xfrm>
          <a:prstGeom prst="rect">
            <a:avLst/>
          </a:prstGeom>
        </p:spPr>
      </p:pic>
      <p:sp>
        <p:nvSpPr>
          <p:cNvPr id="9" name="Text 5"/>
          <p:cNvSpPr/>
          <p:nvPr/>
        </p:nvSpPr>
        <p:spPr>
          <a:xfrm>
            <a:off x="3894892" y="535007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2</a:t>
            </a:r>
            <a:endParaRPr lang="en-US" sz="2500" dirty="0"/>
          </a:p>
        </p:txBody>
      </p:sp>
      <p:sp>
        <p:nvSpPr>
          <p:cNvPr id="10" name="Text 6"/>
          <p:cNvSpPr/>
          <p:nvPr/>
        </p:nvSpPr>
        <p:spPr>
          <a:xfrm>
            <a:off x="6433304" y="5372219"/>
            <a:ext cx="1424821"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Limitations</a:t>
            </a:r>
            <a:endParaRPr lang="en-US" sz="2200" dirty="0"/>
          </a:p>
        </p:txBody>
      </p:sp>
      <p:sp>
        <p:nvSpPr>
          <p:cNvPr id="11" name="Shape 7"/>
          <p:cNvSpPr/>
          <p:nvPr/>
        </p:nvSpPr>
        <p:spPr>
          <a:xfrm>
            <a:off x="6263164" y="5966460"/>
            <a:ext cx="7516773" cy="15240"/>
          </a:xfrm>
          <a:prstGeom prst="roundRect">
            <a:avLst>
              <a:gd name="adj" fmla="val 625116"/>
            </a:avLst>
          </a:prstGeom>
          <a:solidFill>
            <a:srgbClr val="C7C7D0"/>
          </a:solidFill>
          <a:ln/>
        </p:spPr>
      </p:sp>
      <p:pic>
        <p:nvPicPr>
          <p:cNvPr id="12" name="Image 2" descr="preencoded.png"/>
          <p:cNvPicPr>
            <a:picLocks noChangeAspect="1"/>
          </p:cNvPicPr>
          <p:nvPr/>
        </p:nvPicPr>
        <p:blipFill>
          <a:blip r:embed="rId5"/>
          <a:stretch>
            <a:fillRect/>
          </a:stretch>
        </p:blipFill>
        <p:spPr>
          <a:xfrm>
            <a:off x="826294" y="6010037"/>
            <a:ext cx="6456164" cy="807958"/>
          </a:xfrm>
          <a:prstGeom prst="rect">
            <a:avLst/>
          </a:prstGeom>
        </p:spPr>
      </p:pic>
      <p:sp>
        <p:nvSpPr>
          <p:cNvPr id="13" name="Text 8"/>
          <p:cNvSpPr/>
          <p:nvPr/>
        </p:nvSpPr>
        <p:spPr>
          <a:xfrm>
            <a:off x="3894773" y="621470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3C3939"/>
                </a:solidFill>
                <a:latin typeface="Raleway" pitchFamily="34" charset="0"/>
                <a:ea typeface="Raleway" pitchFamily="34" charset="-122"/>
                <a:cs typeface="Raleway" pitchFamily="34" charset="-120"/>
              </a:rPr>
              <a:t>3</a:t>
            </a:r>
            <a:endParaRPr lang="en-US" sz="2500" dirty="0"/>
          </a:p>
        </p:txBody>
      </p:sp>
      <p:sp>
        <p:nvSpPr>
          <p:cNvPr id="14" name="Text 9"/>
          <p:cNvSpPr/>
          <p:nvPr/>
        </p:nvSpPr>
        <p:spPr>
          <a:xfrm>
            <a:off x="7509272" y="6236851"/>
            <a:ext cx="175783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Collaboration</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9220"/>
          </a:xfrm>
          <a:prstGeom prst="rect">
            <a:avLst/>
          </a:prstGeom>
        </p:spPr>
      </p:pic>
      <p:sp>
        <p:nvSpPr>
          <p:cNvPr id="3" name="Text 0"/>
          <p:cNvSpPr/>
          <p:nvPr/>
        </p:nvSpPr>
        <p:spPr>
          <a:xfrm>
            <a:off x="652105" y="2841665"/>
            <a:ext cx="8221385" cy="582335"/>
          </a:xfrm>
          <a:prstGeom prst="rect">
            <a:avLst/>
          </a:prstGeom>
          <a:noFill/>
          <a:ln/>
        </p:spPr>
        <p:txBody>
          <a:bodyPr wrap="none" lIns="0" tIns="0" rIns="0" bIns="0" rtlCol="0" anchor="t"/>
          <a:lstStyle/>
          <a:p>
            <a:pPr marL="0" indent="0" algn="l">
              <a:lnSpc>
                <a:spcPts val="4550"/>
              </a:lnSpc>
              <a:buNone/>
            </a:pPr>
            <a:r>
              <a:rPr lang="en-US" sz="3650" dirty="0">
                <a:solidFill>
                  <a:srgbClr val="1B1B27"/>
                </a:solidFill>
                <a:latin typeface="Raleway" pitchFamily="34" charset="0"/>
                <a:ea typeface="Raleway" pitchFamily="34" charset="-122"/>
                <a:cs typeface="Raleway" pitchFamily="34" charset="-120"/>
              </a:rPr>
              <a:t>Conclusion: Navigating AI in Education</a:t>
            </a:r>
            <a:endParaRPr lang="en-US" sz="3650" dirty="0"/>
          </a:p>
        </p:txBody>
      </p:sp>
      <p:sp>
        <p:nvSpPr>
          <p:cNvPr id="4" name="Text 1"/>
          <p:cNvSpPr/>
          <p:nvPr/>
        </p:nvSpPr>
        <p:spPr>
          <a:xfrm>
            <a:off x="652105" y="3703439"/>
            <a:ext cx="13326189" cy="1192530"/>
          </a:xfrm>
          <a:prstGeom prst="rect">
            <a:avLst/>
          </a:prstGeom>
          <a:noFill/>
          <a:ln/>
        </p:spPr>
        <p:txBody>
          <a:bodyPr wrap="square" lIns="0" tIns="0" rIns="0" bIns="0" rtlCol="0" anchor="t"/>
          <a:lstStyle/>
          <a:p>
            <a:pPr marL="0" indent="0" algn="l">
              <a:lnSpc>
                <a:spcPts val="2300"/>
              </a:lnSpc>
              <a:buNone/>
            </a:pPr>
            <a:r>
              <a:rPr lang="en-US" sz="1450" dirty="0">
                <a:solidFill>
                  <a:srgbClr val="3C3939"/>
                </a:solidFill>
                <a:latin typeface="Roboto" pitchFamily="34" charset="0"/>
                <a:ea typeface="Roboto" pitchFamily="34" charset="-122"/>
                <a:cs typeface="Roboto" pitchFamily="34" charset="-120"/>
              </a:rPr>
              <a:t>AI should be viewed as a complementary learning tool, not a replacement for human educators and critical thinking. Emphasizing the importance of human judgment and analytical skills ensures that students remain active participants in their learning journey. Continuous adaptation and lifelong learning are essential for navigating the evolving landscape of AI. By embracing the technological potential responsibly, we can unlock new opportunities for personalized, effective education.</a:t>
            </a:r>
            <a:endParaRPr lang="en-US" sz="1450" dirty="0"/>
          </a:p>
        </p:txBody>
      </p:sp>
      <p:pic>
        <p:nvPicPr>
          <p:cNvPr id="5" name="Image 1" descr="preencoded.png"/>
          <p:cNvPicPr>
            <a:picLocks noChangeAspect="1"/>
          </p:cNvPicPr>
          <p:nvPr/>
        </p:nvPicPr>
        <p:blipFill>
          <a:blip r:embed="rId4"/>
          <a:stretch>
            <a:fillRect/>
          </a:stretch>
        </p:blipFill>
        <p:spPr>
          <a:xfrm>
            <a:off x="652105" y="5138023"/>
            <a:ext cx="465773" cy="465773"/>
          </a:xfrm>
          <a:prstGeom prst="rect">
            <a:avLst/>
          </a:prstGeom>
        </p:spPr>
      </p:pic>
      <p:sp>
        <p:nvSpPr>
          <p:cNvPr id="6" name="Text 2"/>
          <p:cNvSpPr/>
          <p:nvPr/>
        </p:nvSpPr>
        <p:spPr>
          <a:xfrm>
            <a:off x="1304211" y="5105519"/>
            <a:ext cx="2329220" cy="29110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Complementary</a:t>
            </a:r>
            <a:endParaRPr lang="en-US" sz="1800" dirty="0"/>
          </a:p>
        </p:txBody>
      </p:sp>
      <p:pic>
        <p:nvPicPr>
          <p:cNvPr id="7" name="Image 2" descr="preencoded.png"/>
          <p:cNvPicPr>
            <a:picLocks noChangeAspect="1"/>
          </p:cNvPicPr>
          <p:nvPr/>
        </p:nvPicPr>
        <p:blipFill>
          <a:blip r:embed="rId5"/>
          <a:stretch>
            <a:fillRect/>
          </a:stretch>
        </p:blipFill>
        <p:spPr>
          <a:xfrm>
            <a:off x="652105" y="6195298"/>
            <a:ext cx="465773" cy="465773"/>
          </a:xfrm>
          <a:prstGeom prst="rect">
            <a:avLst/>
          </a:prstGeom>
        </p:spPr>
      </p:pic>
      <p:sp>
        <p:nvSpPr>
          <p:cNvPr id="8" name="Text 3"/>
          <p:cNvSpPr/>
          <p:nvPr/>
        </p:nvSpPr>
        <p:spPr>
          <a:xfrm>
            <a:off x="1304211" y="6162794"/>
            <a:ext cx="2329220" cy="29110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Human Judgment</a:t>
            </a:r>
            <a:endParaRPr lang="en-US" sz="1800" dirty="0"/>
          </a:p>
        </p:txBody>
      </p:sp>
      <p:pic>
        <p:nvPicPr>
          <p:cNvPr id="9" name="Image 3" descr="preencoded.png"/>
          <p:cNvPicPr>
            <a:picLocks noChangeAspect="1"/>
          </p:cNvPicPr>
          <p:nvPr/>
        </p:nvPicPr>
        <p:blipFill>
          <a:blip r:embed="rId6"/>
          <a:stretch>
            <a:fillRect/>
          </a:stretch>
        </p:blipFill>
        <p:spPr>
          <a:xfrm>
            <a:off x="652105" y="7252573"/>
            <a:ext cx="465773" cy="465773"/>
          </a:xfrm>
          <a:prstGeom prst="rect">
            <a:avLst/>
          </a:prstGeom>
        </p:spPr>
      </p:pic>
      <p:sp>
        <p:nvSpPr>
          <p:cNvPr id="10" name="Text 4"/>
          <p:cNvSpPr/>
          <p:nvPr/>
        </p:nvSpPr>
        <p:spPr>
          <a:xfrm>
            <a:off x="1304211" y="7220069"/>
            <a:ext cx="2329220" cy="29110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Adaptation</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Thank You</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Thank you for taking the time to explore the transformative impact of AI on education. By understanding both the advantages and potential risks, we can harness the power of AI to create a more personalized, engaging, and effective learning experience for all students. Let's work together to shape a future where AI and human intelligence collaborate to unlock new possibilities in education.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798</Words>
  <Application>Microsoft Office PowerPoint</Application>
  <PresentationFormat>Custom</PresentationFormat>
  <Paragraphs>66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Roboto</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Ajay Jawade</cp:lastModifiedBy>
  <cp:revision>2</cp:revision>
  <dcterms:created xsi:type="dcterms:W3CDTF">2025-04-04T17:33:30Z</dcterms:created>
  <dcterms:modified xsi:type="dcterms:W3CDTF">2025-04-15T18:55:22Z</dcterms:modified>
</cp:coreProperties>
</file>